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13"/>
  </p:handoutMasterIdLst>
  <p:sldIdLst>
    <p:sldId id="257" r:id="rId4"/>
    <p:sldId id="327" r:id="rId6"/>
    <p:sldId id="307" r:id="rId7"/>
    <p:sldId id="308" r:id="rId8"/>
    <p:sldId id="309" r:id="rId9"/>
    <p:sldId id="310" r:id="rId10"/>
    <p:sldId id="320" r:id="rId11"/>
    <p:sldId id="321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王晓娟" initials="wang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 userDrawn="1"/>
        </p:nvSpPr>
        <p:spPr>
          <a:xfrm flipH="1" flipV="1">
            <a:off x="-767149" y="-29121"/>
            <a:ext cx="3826446" cy="1804108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 userDrawn="1"/>
        </p:nvSpPr>
        <p:spPr>
          <a:xfrm flipH="1" flipV="1">
            <a:off x="1413760" y="0"/>
            <a:ext cx="3826446" cy="1804108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 userDrawn="1"/>
        </p:nvSpPr>
        <p:spPr>
          <a:xfrm>
            <a:off x="6086389" y="4297697"/>
            <a:ext cx="5427614" cy="2559033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 userDrawn="1"/>
        </p:nvSpPr>
        <p:spPr>
          <a:xfrm>
            <a:off x="7742753" y="3609057"/>
            <a:ext cx="6888195" cy="3247674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 userDrawn="1"/>
        </p:nvGrpSpPr>
        <p:grpSpPr>
          <a:xfrm>
            <a:off x="2309134" y="3692986"/>
            <a:ext cx="7552218" cy="105477"/>
            <a:chOff x="2101845" y="3387257"/>
            <a:chExt cx="7551038" cy="105497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2369489" y="3440005"/>
              <a:ext cx="7283394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2101845" y="3387257"/>
              <a:ext cx="105497" cy="10549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椭圆 1"/>
          <p:cNvSpPr/>
          <p:nvPr userDrawn="1"/>
        </p:nvSpPr>
        <p:spPr>
          <a:xfrm>
            <a:off x="10000186" y="3692986"/>
            <a:ext cx="105513" cy="1054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 userDrawn="1"/>
        </p:nvGrpSpPr>
        <p:grpSpPr>
          <a:xfrm>
            <a:off x="0" y="2202543"/>
            <a:ext cx="12192318" cy="2419815"/>
            <a:chOff x="170694" y="177982"/>
            <a:chExt cx="3936004" cy="781165"/>
          </a:xfrm>
        </p:grpSpPr>
        <p:sp>
          <p:nvSpPr>
            <p:cNvPr id="44" name="等腰三角形 43"/>
            <p:cNvSpPr/>
            <p:nvPr/>
          </p:nvSpPr>
          <p:spPr>
            <a:xfrm>
              <a:off x="1233863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7" tIns="34283" rIns="68567" bIns="34283"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200258" y="602633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7" tIns="34283" rIns="68567" bIns="34283"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7" tIns="34283" rIns="68567" bIns="34283"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76965" y="178257"/>
              <a:ext cx="1036076" cy="779005"/>
            </a:xfrm>
            <a:prstGeom prst="parallelogram">
              <a:avLst>
                <a:gd name="adj" fmla="val 48207"/>
              </a:avLst>
            </a:prstGeom>
            <a:solidFill>
              <a:srgbClr val="1369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7" tIns="34283" rIns="68567" bIns="34283"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19911" y="284178"/>
              <a:ext cx="650908" cy="553270"/>
            </a:xfrm>
            <a:prstGeom prst="rect">
              <a:avLst/>
            </a:prstGeom>
            <a:noFill/>
          </p:spPr>
          <p:txBody>
            <a:bodyPr wrap="square" lIns="68567" tIns="34283" rIns="68567" bIns="34283" rtlCol="0">
              <a:spAutoFit/>
            </a:bodyPr>
            <a:lstStyle/>
            <a:p>
              <a:endParaRPr lang="zh-CN" altLang="en-US" sz="10700" dirty="0">
                <a:solidFill>
                  <a:schemeClr val="bg1">
                    <a:lumMod val="95000"/>
                  </a:schemeClr>
                </a:solidFill>
                <a:latin typeface="微软雅黑" charset="-122"/>
                <a:ea typeface="微软雅黑" charset="-122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 userDrawn="1"/>
        </p:nvGrpSpPr>
        <p:grpSpPr>
          <a:xfrm>
            <a:off x="7920410" y="1699838"/>
            <a:ext cx="576079" cy="577139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 userDrawn="1"/>
        </p:nvGrpSpPr>
        <p:grpSpPr>
          <a:xfrm>
            <a:off x="6192173" y="1700363"/>
            <a:ext cx="576079" cy="576090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7056292" y="1699838"/>
            <a:ext cx="577126" cy="577139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 userDrawn="1"/>
        </p:nvGrpSpPr>
        <p:grpSpPr>
          <a:xfrm>
            <a:off x="4463935" y="1699838"/>
            <a:ext cx="577126" cy="577139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5328055" y="1699838"/>
            <a:ext cx="577126" cy="577139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 userDrawn="1"/>
        </p:nvCxnSpPr>
        <p:spPr>
          <a:xfrm>
            <a:off x="1007461" y="833903"/>
            <a:ext cx="1046543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7"/>
          <p:cNvGrpSpPr/>
          <p:nvPr userDrawn="1"/>
        </p:nvGrpSpPr>
        <p:grpSpPr bwMode="auto">
          <a:xfrm>
            <a:off x="431382" y="390546"/>
            <a:ext cx="520509" cy="274651"/>
            <a:chOff x="0" y="0"/>
            <a:chExt cx="1041399" cy="549275"/>
          </a:xfrm>
        </p:grpSpPr>
        <p:sp>
          <p:nvSpPr>
            <p:cNvPr id="13" name="Freeform 16"/>
            <p:cNvSpPr/>
            <p:nvPr/>
          </p:nvSpPr>
          <p:spPr bwMode="auto">
            <a:xfrm>
              <a:off x="0" y="0"/>
              <a:ext cx="361950" cy="549275"/>
            </a:xfrm>
            <a:custGeom>
              <a:avLst/>
              <a:gdLst>
                <a:gd name="T0" fmla="*/ 4 w 400"/>
                <a:gd name="T1" fmla="*/ 92 h 608"/>
                <a:gd name="T2" fmla="*/ 96 w 400"/>
                <a:gd name="T3" fmla="*/ 0 h 608"/>
                <a:gd name="T4" fmla="*/ 400 w 400"/>
                <a:gd name="T5" fmla="*/ 304 h 608"/>
                <a:gd name="T6" fmla="*/ 96 w 400"/>
                <a:gd name="T7" fmla="*/ 608 h 608"/>
                <a:gd name="T8" fmla="*/ 0 w 400"/>
                <a:gd name="T9" fmla="*/ 512 h 608"/>
                <a:gd name="T10" fmla="*/ 212 w 400"/>
                <a:gd name="T11" fmla="*/ 300 h 608"/>
                <a:gd name="T12" fmla="*/ 4 w 400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608">
                  <a:moveTo>
                    <a:pt x="4" y="92"/>
                  </a:moveTo>
                  <a:lnTo>
                    <a:pt x="96" y="0"/>
                  </a:lnTo>
                  <a:lnTo>
                    <a:pt x="400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3381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6 w 399"/>
                <a:gd name="T3" fmla="*/ 0 h 608"/>
                <a:gd name="T4" fmla="*/ 399 w 399"/>
                <a:gd name="T5" fmla="*/ 304 h 608"/>
                <a:gd name="T6" fmla="*/ 96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6" y="0"/>
                  </a:lnTo>
                  <a:lnTo>
                    <a:pt x="399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99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6810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5 w 399"/>
                <a:gd name="T3" fmla="*/ 0 h 608"/>
                <a:gd name="T4" fmla="*/ 399 w 399"/>
                <a:gd name="T5" fmla="*/ 304 h 608"/>
                <a:gd name="T6" fmla="*/ 95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5" y="0"/>
                  </a:lnTo>
                  <a:lnTo>
                    <a:pt x="399" y="304"/>
                  </a:lnTo>
                  <a:lnTo>
                    <a:pt x="95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6" name="矩形 5"/>
          <p:cNvSpPr/>
          <p:nvPr userDrawn="1"/>
        </p:nvSpPr>
        <p:spPr>
          <a:xfrm>
            <a:off x="0" y="6793189"/>
            <a:ext cx="10633371" cy="84623"/>
          </a:xfrm>
          <a:prstGeom prst="rect">
            <a:avLst/>
          </a:prstGeom>
          <a:solidFill>
            <a:srgbClr val="136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4" name="矩形 23"/>
          <p:cNvSpPr/>
          <p:nvPr userDrawn="1"/>
        </p:nvSpPr>
        <p:spPr>
          <a:xfrm>
            <a:off x="10705390" y="6793188"/>
            <a:ext cx="1486927" cy="8462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109" y="4407106"/>
            <a:ext cx="10363470" cy="1362138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109" y="2906848"/>
            <a:ext cx="10363470" cy="1500256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1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7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3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5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1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16" y="1600276"/>
            <a:ext cx="5384940" cy="45261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761" y="1600276"/>
            <a:ext cx="5384940" cy="45261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16" y="1535185"/>
            <a:ext cx="5387058" cy="63979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165" indent="0">
              <a:buNone/>
              <a:defRPr sz="2100" b="1"/>
            </a:lvl4pPr>
            <a:lvl5pPr marL="2437765" indent="0">
              <a:buNone/>
              <a:defRPr sz="2100" b="1"/>
            </a:lvl5pPr>
            <a:lvl6pPr marL="3047365" indent="0">
              <a:buNone/>
              <a:defRPr sz="2100" b="1"/>
            </a:lvl6pPr>
            <a:lvl7pPr marL="3656965" indent="0">
              <a:buNone/>
              <a:defRPr sz="2100" b="1"/>
            </a:lvl7pPr>
            <a:lvl8pPr marL="4266565" indent="0">
              <a:buNone/>
              <a:defRPr sz="2100" b="1"/>
            </a:lvl8pPr>
            <a:lvl9pPr marL="4876165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16" y="2174975"/>
            <a:ext cx="5387058" cy="395147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530" y="1535185"/>
            <a:ext cx="5389174" cy="63979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700" b="1"/>
            </a:lvl2pPr>
            <a:lvl3pPr marL="1219200" indent="0">
              <a:buNone/>
              <a:defRPr sz="2400" b="1"/>
            </a:lvl3pPr>
            <a:lvl4pPr marL="1828165" indent="0">
              <a:buNone/>
              <a:defRPr sz="2100" b="1"/>
            </a:lvl4pPr>
            <a:lvl5pPr marL="2437765" indent="0">
              <a:buNone/>
              <a:defRPr sz="2100" b="1"/>
            </a:lvl5pPr>
            <a:lvl6pPr marL="3047365" indent="0">
              <a:buNone/>
              <a:defRPr sz="2100" b="1"/>
            </a:lvl6pPr>
            <a:lvl7pPr marL="3656965" indent="0">
              <a:buNone/>
              <a:defRPr sz="2100" b="1"/>
            </a:lvl7pPr>
            <a:lvl8pPr marL="4266565" indent="0">
              <a:buNone/>
              <a:defRPr sz="2100" b="1"/>
            </a:lvl8pPr>
            <a:lvl9pPr marL="4876165" indent="0">
              <a:buNone/>
              <a:defRPr sz="21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530" y="2174975"/>
            <a:ext cx="5389174" cy="395147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 userDrawn="1"/>
        </p:nvSpPr>
        <p:spPr>
          <a:xfrm flipH="1" flipV="1">
            <a:off x="-767149" y="-29121"/>
            <a:ext cx="3826446" cy="1804108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等腰三角形 8"/>
          <p:cNvSpPr/>
          <p:nvPr userDrawn="1"/>
        </p:nvSpPr>
        <p:spPr>
          <a:xfrm flipH="1" flipV="1">
            <a:off x="1413760" y="0"/>
            <a:ext cx="3826446" cy="1804108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0" name="等腰三角形 9"/>
          <p:cNvSpPr/>
          <p:nvPr userDrawn="1"/>
        </p:nvSpPr>
        <p:spPr>
          <a:xfrm>
            <a:off x="6086389" y="4297697"/>
            <a:ext cx="5427614" cy="2559033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11" name="等腰三角形 10"/>
          <p:cNvSpPr/>
          <p:nvPr userDrawn="1"/>
        </p:nvSpPr>
        <p:spPr>
          <a:xfrm>
            <a:off x="7742753" y="3609057"/>
            <a:ext cx="6888195" cy="3247674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41" name="组合 40"/>
          <p:cNvGrpSpPr/>
          <p:nvPr userDrawn="1"/>
        </p:nvGrpSpPr>
        <p:grpSpPr>
          <a:xfrm>
            <a:off x="2309134" y="3692986"/>
            <a:ext cx="7552218" cy="105477"/>
            <a:chOff x="2101845" y="3387257"/>
            <a:chExt cx="7551038" cy="105497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2369489" y="3440005"/>
              <a:ext cx="7283394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2101845" y="3387257"/>
              <a:ext cx="105497" cy="10549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2" name="椭圆 1"/>
          <p:cNvSpPr/>
          <p:nvPr userDrawn="1"/>
        </p:nvSpPr>
        <p:spPr>
          <a:xfrm>
            <a:off x="10000186" y="3692986"/>
            <a:ext cx="105513" cy="1054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 userDrawn="1"/>
        </p:nvCxnSpPr>
        <p:spPr>
          <a:xfrm>
            <a:off x="984788" y="1412841"/>
            <a:ext cx="102000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 userDrawn="1"/>
        </p:nvGrpSpPr>
        <p:grpSpPr>
          <a:xfrm>
            <a:off x="10608778" y="654474"/>
            <a:ext cx="576079" cy="577139"/>
            <a:chOff x="6084168" y="1274820"/>
            <a:chExt cx="432048" cy="432834"/>
          </a:xfrm>
        </p:grpSpPr>
        <p:sp>
          <p:nvSpPr>
            <p:cNvPr id="10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8880541" y="654999"/>
            <a:ext cx="576079" cy="576090"/>
            <a:chOff x="4788024" y="1275213"/>
            <a:chExt cx="432048" cy="432048"/>
          </a:xfrm>
        </p:grpSpPr>
        <p:sp>
          <p:nvSpPr>
            <p:cNvPr id="13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 userDrawn="1"/>
        </p:nvGrpSpPr>
        <p:grpSpPr>
          <a:xfrm>
            <a:off x="9744660" y="654474"/>
            <a:ext cx="577126" cy="577139"/>
            <a:chOff x="5436096" y="1274820"/>
            <a:chExt cx="432833" cy="432834"/>
          </a:xfrm>
        </p:grpSpPr>
        <p:sp>
          <p:nvSpPr>
            <p:cNvPr id="16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 userDrawn="1"/>
        </p:nvGrpSpPr>
        <p:grpSpPr>
          <a:xfrm>
            <a:off x="7152305" y="654474"/>
            <a:ext cx="577126" cy="577139"/>
            <a:chOff x="3491880" y="1274820"/>
            <a:chExt cx="432833" cy="432834"/>
          </a:xfrm>
        </p:grpSpPr>
        <p:sp>
          <p:nvSpPr>
            <p:cNvPr id="19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 userDrawn="1"/>
        </p:nvGrpSpPr>
        <p:grpSpPr>
          <a:xfrm>
            <a:off x="8016423" y="654474"/>
            <a:ext cx="577126" cy="577139"/>
            <a:chOff x="4139952" y="1274820"/>
            <a:chExt cx="432833" cy="432834"/>
          </a:xfrm>
        </p:grpSpPr>
        <p:sp>
          <p:nvSpPr>
            <p:cNvPr id="22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83" tIns="17141" rIns="34283" bIns="17141" anchor="ctr"/>
            <a:lstStyle/>
            <a:p>
              <a:endParaRPr lang="en-US" sz="240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40" name="等腰三角形 39"/>
          <p:cNvSpPr/>
          <p:nvPr userDrawn="1"/>
        </p:nvSpPr>
        <p:spPr>
          <a:xfrm>
            <a:off x="7742753" y="3609057"/>
            <a:ext cx="6888195" cy="3247674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" name="等腰三角形 6"/>
          <p:cNvSpPr/>
          <p:nvPr userDrawn="1"/>
        </p:nvSpPr>
        <p:spPr>
          <a:xfrm flipH="1" flipV="1">
            <a:off x="-766514" y="-28486"/>
            <a:ext cx="3826446" cy="1804108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" name="等腰三角形 7"/>
          <p:cNvSpPr/>
          <p:nvPr userDrawn="1"/>
        </p:nvSpPr>
        <p:spPr>
          <a:xfrm flipH="1" flipV="1">
            <a:off x="1414395" y="635"/>
            <a:ext cx="3826446" cy="1804108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等腰三角形 8"/>
          <p:cNvSpPr/>
          <p:nvPr userDrawn="1"/>
        </p:nvSpPr>
        <p:spPr>
          <a:xfrm>
            <a:off x="6087024" y="4298332"/>
            <a:ext cx="5427614" cy="2559033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41" name="组合 40"/>
          <p:cNvGrpSpPr/>
          <p:nvPr userDrawn="1"/>
        </p:nvGrpSpPr>
        <p:grpSpPr>
          <a:xfrm>
            <a:off x="2309134" y="3436709"/>
            <a:ext cx="7552218" cy="105477"/>
            <a:chOff x="2101845" y="3387257"/>
            <a:chExt cx="7551038" cy="105497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2369489" y="3440005"/>
              <a:ext cx="7283394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2101845" y="3387257"/>
              <a:ext cx="105497" cy="10549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10" name="椭圆 9"/>
          <p:cNvSpPr/>
          <p:nvPr userDrawn="1"/>
        </p:nvSpPr>
        <p:spPr>
          <a:xfrm>
            <a:off x="10013523" y="3436709"/>
            <a:ext cx="105513" cy="1054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430" y="274651"/>
            <a:ext cx="2743272" cy="585179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16" y="274651"/>
            <a:ext cx="8026609" cy="585179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16" y="274651"/>
            <a:ext cx="10973087" cy="1143053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16" y="1600276"/>
            <a:ext cx="10973087" cy="4526173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16" y="6356645"/>
            <a:ext cx="2844875" cy="365142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709" y="6356645"/>
            <a:ext cx="3860900" cy="365142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828" y="6356645"/>
            <a:ext cx="2844875" cy="365142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9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1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36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3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16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本框 18"/>
          <p:cNvSpPr txBox="1"/>
          <p:nvPr/>
        </p:nvSpPr>
        <p:spPr>
          <a:xfrm>
            <a:off x="2568420" y="2629668"/>
            <a:ext cx="7559440" cy="983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5800" dirty="0">
                <a:solidFill>
                  <a:srgbClr val="1369B2"/>
                </a:solidFill>
                <a:latin typeface="思源黑体 CN Bold" pitchFamily="34" charset="-122"/>
                <a:ea typeface="思源黑体 CN Bold" pitchFamily="34" charset="-122"/>
                <a:cs typeface="+mn-ea"/>
                <a:sym typeface="思源黑体 CN Medium" panose="020B0600000000000000" pitchFamily="34" charset="-122"/>
              </a:rPr>
              <a:t>第</a:t>
            </a:r>
            <a:r>
              <a:rPr lang="en-US" altLang="zh-CN" sz="5800" dirty="0">
                <a:solidFill>
                  <a:srgbClr val="1369B2"/>
                </a:solidFill>
                <a:latin typeface="思源黑体 CN Bold" pitchFamily="34" charset="-122"/>
                <a:ea typeface="思源黑体 CN Bold" pitchFamily="34" charset="-122"/>
                <a:cs typeface="+mn-ea"/>
                <a:sym typeface="思源黑体 CN Medium" panose="020B0600000000000000" pitchFamily="34" charset="-122"/>
              </a:rPr>
              <a:t>7</a:t>
            </a:r>
            <a:r>
              <a:rPr lang="zh-CN" altLang="en-US" sz="5800" dirty="0">
                <a:solidFill>
                  <a:srgbClr val="1369B2"/>
                </a:solidFill>
                <a:latin typeface="思源黑体 CN Bold" pitchFamily="34" charset="-122"/>
                <a:ea typeface="思源黑体 CN Bold" pitchFamily="34" charset="-122"/>
                <a:cs typeface="+mn-ea"/>
                <a:sym typeface="思源黑体 CN Medium" panose="020B0600000000000000" pitchFamily="34" charset="-122"/>
              </a:rPr>
              <a:t>章  </a:t>
            </a:r>
            <a:r>
              <a:rPr lang="zh-CN" altLang="en-US" sz="5800" dirty="0">
                <a:solidFill>
                  <a:srgbClr val="1369B2"/>
                </a:solidFill>
                <a:latin typeface="思源黑体 CN Bold" pitchFamily="34" charset="-122"/>
                <a:ea typeface="思源黑体 CN Bold" pitchFamily="34" charset="-122"/>
                <a:cs typeface="+mn-ea"/>
                <a:sym typeface="思源黑体 CN Medium" panose="020B0600000000000000" pitchFamily="34" charset="-122"/>
              </a:rPr>
              <a:t>数据预处理</a:t>
            </a:r>
            <a:endParaRPr lang="zh-CN" altLang="en-US" sz="5800" dirty="0">
              <a:solidFill>
                <a:srgbClr val="1369B2"/>
              </a:solidFill>
              <a:latin typeface="思源黑体 CN Bold" pitchFamily="34" charset="-122"/>
              <a:ea typeface="思源黑体 CN Bold" pitchFamily="34" charset="-122"/>
              <a:cs typeface="+mn-ea"/>
              <a:sym typeface="思源黑体 CN Medium" panose="020B06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0" name="TextBox 35"/>
          <p:cNvSpPr txBox="1">
            <a:spLocks noChangeArrowheads="1"/>
          </p:cNvSpPr>
          <p:nvPr/>
        </p:nvSpPr>
        <p:spPr bwMode="auto">
          <a:xfrm>
            <a:off x="1141095" y="1365250"/>
            <a:ext cx="9764395" cy="184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94" tIns="60946" rIns="121894" bIns="60946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宋体" pitchFamily="2" charset="-122"/>
              </a:defRPr>
            </a:lvl9pPr>
          </a:lstStyle>
          <a:p>
            <a:pPr algn="l"/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从各种渠道获得的源数据大多是“</a:t>
            </a:r>
            <a:r>
              <a:rPr sz="2800" dirty="0" err="1">
                <a:solidFill>
                  <a:srgbClr val="FF0000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脏</a:t>
            </a:r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”数据，不符合人们的需求，如</a:t>
            </a:r>
            <a:r>
              <a:rPr sz="2800" dirty="0" err="1">
                <a:solidFill>
                  <a:srgbClr val="FF0000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重复</a:t>
            </a:r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数据、</a:t>
            </a:r>
            <a:r>
              <a:rPr sz="2800" dirty="0" err="1">
                <a:solidFill>
                  <a:srgbClr val="FF0000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异常值</a:t>
            </a:r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数据（包含错误或存在偏离期望的异常值，如age</a:t>
            </a:r>
            <a:r>
              <a:rPr sz="2800" dirty="0">
                <a:latin typeface="宋体" charset="0"/>
                <a:ea typeface="宋体" charset="0"/>
                <a:cs typeface="宋体" charset="0"/>
                <a:sym typeface="+mn-ea"/>
              </a:rPr>
              <a:t>=“-10”，明显是错误数据），</a:t>
            </a:r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以及数据</a:t>
            </a:r>
            <a:r>
              <a:rPr sz="2800" dirty="0" err="1">
                <a:solidFill>
                  <a:srgbClr val="FF0000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不完整</a:t>
            </a:r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（如缺少属性值）等</a:t>
            </a:r>
            <a:r>
              <a:rPr sz="2800" dirty="0">
                <a:latin typeface="宋体" charset="0"/>
                <a:ea typeface="宋体" charset="0"/>
                <a:cs typeface="宋体" charset="0"/>
                <a:sym typeface="+mn-ea"/>
              </a:rPr>
              <a:t>。</a:t>
            </a:r>
            <a:endParaRPr lang="zh-CN" altLang="en-US" sz="2800" dirty="0">
              <a:latin typeface="宋体" charset="0"/>
              <a:ea typeface="宋体" charset="0"/>
              <a:cs typeface="宋体" charset="0"/>
            </a:endParaRPr>
          </a:p>
        </p:txBody>
      </p:sp>
      <p:sp>
        <p:nvSpPr>
          <p:cNvPr id="31" name="Title 1"/>
          <p:cNvSpPr txBox="1"/>
          <p:nvPr/>
        </p:nvSpPr>
        <p:spPr>
          <a:xfrm>
            <a:off x="1145559" y="266946"/>
            <a:ext cx="4950598" cy="505992"/>
          </a:xfrm>
          <a:prstGeom prst="rect">
            <a:avLst/>
          </a:prstGeom>
        </p:spPr>
        <p:txBody>
          <a:bodyPr lIns="0" tIns="60946" rIns="0" bIns="60946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lvl="0" algn="l"/>
            <a:r>
              <a:rPr lang="en-US" altLang="zh-CN" sz="2400" b="1" dirty="0">
                <a:solidFill>
                  <a:schemeClr val="tx1"/>
                </a:solidFill>
                <a:latin typeface="+mj-lt"/>
                <a:ea typeface="微软雅黑" charset="-122"/>
                <a:cs typeface="+mj-lt"/>
                <a:sym typeface="+mn-lt"/>
              </a:rPr>
              <a:t>7.1 </a:t>
            </a:r>
            <a:r>
              <a:rPr lang="zh-CN" sz="2400" b="1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为什么</a:t>
            </a:r>
            <a:r>
              <a:rPr lang="zh-CN" sz="2400" b="1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要清洗数据</a:t>
            </a:r>
            <a:endParaRPr lang="zh-CN" sz="2400" b="1" dirty="0">
              <a:solidFill>
                <a:schemeClr val="tx1"/>
              </a:solidFill>
              <a:latin typeface="+mj-lt"/>
              <a:cs typeface="+mj-lt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5559" y="266946"/>
            <a:ext cx="4950598" cy="505992"/>
          </a:xfrm>
          <a:prstGeom prst="rect">
            <a:avLst/>
          </a:prstGeom>
        </p:spPr>
        <p:txBody>
          <a:bodyPr lIns="0" tIns="60946" rIns="0" bIns="60946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lvl="0" algn="l"/>
            <a:r>
              <a:rPr lang="en-US" altLang="zh-CN" sz="2400" b="1" dirty="0">
                <a:solidFill>
                  <a:schemeClr val="tx1"/>
                </a:solidFill>
                <a:latin typeface="+mj-lt"/>
                <a:ea typeface="微软雅黑" charset="-122"/>
                <a:cs typeface="+mj-lt"/>
                <a:sym typeface="+mn-lt"/>
              </a:rPr>
              <a:t>7.1 </a:t>
            </a:r>
            <a:r>
              <a:rPr sz="2400" b="1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重复数据的预处理</a:t>
            </a:r>
            <a:endParaRPr lang="zh-CN" altLang="zh-CN" sz="2400" b="1" dirty="0">
              <a:solidFill>
                <a:schemeClr val="tx1"/>
              </a:solidFill>
              <a:latin typeface="+mj-lt"/>
              <a:ea typeface="微软雅黑" charset="-122"/>
              <a:cs typeface="+mj-lt"/>
              <a:sym typeface="+mn-ea"/>
            </a:endParaRPr>
          </a:p>
        </p:txBody>
      </p:sp>
      <p:sp>
        <p:nvSpPr>
          <p:cNvPr id="3" name="TextBox 17"/>
          <p:cNvSpPr txBox="1"/>
          <p:nvPr/>
        </p:nvSpPr>
        <p:spPr>
          <a:xfrm>
            <a:off x="1026795" y="1259840"/>
            <a:ext cx="1013777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l"/>
            <a:r>
              <a:rPr sz="2800" dirty="0" err="1">
                <a:latin typeface="宋体" charset="0"/>
                <a:ea typeface="宋体" charset="0"/>
              </a:rPr>
              <a:t>重复数据指</a:t>
            </a:r>
            <a:r>
              <a:rPr sz="2800" dirty="0" err="1">
                <a:solidFill>
                  <a:srgbClr val="FF0000"/>
                </a:solidFill>
                <a:latin typeface="宋体" charset="0"/>
                <a:ea typeface="宋体" charset="0"/>
              </a:rPr>
              <a:t>多次出现</a:t>
            </a:r>
            <a:r>
              <a:rPr sz="2800" dirty="0" err="1">
                <a:latin typeface="宋体" charset="0"/>
                <a:ea typeface="宋体" charset="0"/>
              </a:rPr>
              <a:t>的数据</a:t>
            </a:r>
            <a:r>
              <a:rPr sz="2800" dirty="0">
                <a:latin typeface="宋体" charset="0"/>
                <a:ea typeface="宋体" charset="0"/>
              </a:rPr>
              <a:t>。</a:t>
            </a:r>
            <a:endParaRPr lang="en-US" sz="2800" dirty="0">
              <a:latin typeface="宋体" charset="0"/>
              <a:ea typeface="宋体" charset="0"/>
            </a:endParaRPr>
          </a:p>
          <a:p>
            <a:pPr algn="l"/>
            <a:r>
              <a:rPr sz="2800" dirty="0" err="1">
                <a:latin typeface="宋体" charset="0"/>
                <a:ea typeface="宋体" charset="0"/>
              </a:rPr>
              <a:t>若重复数据在整体样本中</a:t>
            </a:r>
            <a:r>
              <a:rPr sz="2800" dirty="0" err="1">
                <a:solidFill>
                  <a:srgbClr val="FF0000"/>
                </a:solidFill>
                <a:latin typeface="宋体" charset="0"/>
                <a:ea typeface="宋体" charset="0"/>
              </a:rPr>
              <a:t>所占权重</a:t>
            </a:r>
            <a:r>
              <a:rPr sz="2800" dirty="0" err="1">
                <a:latin typeface="宋体" charset="0"/>
                <a:ea typeface="宋体" charset="0"/>
              </a:rPr>
              <a:t>比其他数据</a:t>
            </a:r>
            <a:r>
              <a:rPr sz="2800" dirty="0" err="1">
                <a:solidFill>
                  <a:srgbClr val="FF0000"/>
                </a:solidFill>
                <a:latin typeface="宋体" charset="0"/>
                <a:ea typeface="宋体" charset="0"/>
              </a:rPr>
              <a:t>大</a:t>
            </a:r>
            <a:r>
              <a:rPr sz="2800" dirty="0" err="1">
                <a:latin typeface="宋体" charset="0"/>
                <a:ea typeface="宋体" charset="0"/>
              </a:rPr>
              <a:t>，容易导致结果的倾向性</a:t>
            </a:r>
            <a:r>
              <a:rPr lang="zh-CN" altLang="en-US" sz="2800" dirty="0">
                <a:latin typeface="宋体" charset="0"/>
                <a:ea typeface="宋体" charset="0"/>
              </a:rPr>
              <a:t>。</a:t>
            </a:r>
            <a:endParaRPr lang="en-US" altLang="zh-CN" sz="2800" dirty="0">
              <a:latin typeface="宋体" charset="0"/>
              <a:ea typeface="宋体" charset="0"/>
            </a:endParaRPr>
          </a:p>
          <a:p>
            <a:pPr algn="l"/>
            <a:endParaRPr lang="en-US" sz="2800" dirty="0">
              <a:latin typeface="宋体" charset="0"/>
              <a:ea typeface="宋体" charset="0"/>
            </a:endParaRPr>
          </a:p>
          <a:p>
            <a:pPr algn="l"/>
            <a:r>
              <a:rPr sz="2800" dirty="0" err="1">
                <a:latin typeface="宋体" charset="0"/>
                <a:ea typeface="宋体" charset="0"/>
              </a:rPr>
              <a:t>对于一般数量可控的重复数据，通常采用的方法是简单的比较算法</a:t>
            </a:r>
            <a:r>
              <a:rPr sz="2800" dirty="0" err="1">
                <a:solidFill>
                  <a:srgbClr val="FF0000"/>
                </a:solidFill>
                <a:latin typeface="宋体" charset="0"/>
                <a:ea typeface="宋体" charset="0"/>
              </a:rPr>
              <a:t>剔除</a:t>
            </a:r>
            <a:r>
              <a:rPr sz="2800" dirty="0">
                <a:latin typeface="宋体" charset="0"/>
                <a:ea typeface="宋体" charset="0"/>
              </a:rPr>
              <a:t>。</a:t>
            </a:r>
            <a:endParaRPr sz="2800" dirty="0">
              <a:latin typeface="宋体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5559" y="266946"/>
            <a:ext cx="4950598" cy="505992"/>
          </a:xfrm>
          <a:prstGeom prst="rect">
            <a:avLst/>
          </a:prstGeom>
        </p:spPr>
        <p:txBody>
          <a:bodyPr lIns="0" tIns="60946" rIns="0" bIns="60946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lvl="0" algn="l"/>
            <a:r>
              <a:rPr lang="en-US" altLang="zh-CN" sz="2400" b="1" dirty="0">
                <a:solidFill>
                  <a:schemeClr val="tx1"/>
                </a:solidFill>
                <a:latin typeface="+mj-lt"/>
                <a:ea typeface="微软雅黑" charset="-122"/>
                <a:cs typeface="+mj-lt"/>
                <a:sym typeface="+mn-lt"/>
              </a:rPr>
              <a:t>7.1 </a:t>
            </a:r>
            <a:r>
              <a:rPr sz="2400" b="1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异常数据的预处理</a:t>
            </a:r>
            <a:endParaRPr lang="zh-CN" altLang="zh-CN" sz="2400" b="1" dirty="0">
              <a:solidFill>
                <a:schemeClr val="tx1"/>
              </a:solidFill>
              <a:latin typeface="+mj-lt"/>
              <a:ea typeface="微软雅黑" charset="-122"/>
              <a:cs typeface="+mj-lt"/>
              <a:sym typeface="+mn-ea"/>
            </a:endParaRPr>
          </a:p>
        </p:txBody>
      </p:sp>
      <p:sp>
        <p:nvSpPr>
          <p:cNvPr id="3" name="TextBox 17"/>
          <p:cNvSpPr txBox="1"/>
          <p:nvPr/>
        </p:nvSpPr>
        <p:spPr>
          <a:xfrm>
            <a:off x="1026795" y="1259840"/>
            <a:ext cx="10137775" cy="2676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l"/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异常数据是</a:t>
            </a:r>
            <a:r>
              <a:rPr sz="2800" dirty="0" err="1">
                <a:solidFill>
                  <a:srgbClr val="FF0000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无意义</a:t>
            </a:r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的数据</a:t>
            </a:r>
            <a:r>
              <a:rPr sz="2800" dirty="0">
                <a:latin typeface="宋体" charset="0"/>
                <a:ea typeface="宋体" charset="0"/>
                <a:cs typeface="宋体" charset="0"/>
                <a:sym typeface="+mn-ea"/>
              </a:rPr>
              <a:t>。</a:t>
            </a:r>
            <a:endParaRPr lang="en-US" sz="2800" dirty="0">
              <a:latin typeface="宋体" charset="0"/>
              <a:ea typeface="宋体" charset="0"/>
              <a:cs typeface="宋体" charset="0"/>
              <a:sym typeface="+mn-ea"/>
            </a:endParaRPr>
          </a:p>
          <a:p>
            <a:pPr algn="l"/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任何不可被源程序读取和运用的数据，不管是已经接收的、存储的，还是改变的，都被称为</a:t>
            </a:r>
            <a:r>
              <a:rPr sz="2800" dirty="0" err="1">
                <a:solidFill>
                  <a:srgbClr val="FF0000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噪声</a:t>
            </a:r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数据</a:t>
            </a:r>
            <a:r>
              <a:rPr sz="2800" dirty="0">
                <a:latin typeface="宋体" charset="0"/>
                <a:ea typeface="宋体" charset="0"/>
                <a:cs typeface="宋体" charset="0"/>
                <a:sym typeface="+mn-ea"/>
              </a:rPr>
              <a:t>。</a:t>
            </a:r>
            <a:endParaRPr sz="2800" dirty="0">
              <a:latin typeface="宋体" charset="0"/>
              <a:ea typeface="宋体" charset="0"/>
              <a:cs typeface="宋体" charset="0"/>
            </a:endParaRPr>
          </a:p>
          <a:p>
            <a:pPr algn="l"/>
            <a:endParaRPr sz="2800" dirty="0">
              <a:latin typeface="宋体" charset="0"/>
              <a:ea typeface="宋体" charset="0"/>
              <a:cs typeface="宋体" charset="0"/>
            </a:endParaRPr>
          </a:p>
          <a:p>
            <a:pPr algn="l"/>
            <a:r>
              <a:rPr sz="2800" dirty="0">
                <a:latin typeface="宋体" charset="0"/>
                <a:ea typeface="宋体" charset="0"/>
                <a:cs typeface="宋体" charset="0"/>
                <a:sym typeface="+mn-ea"/>
              </a:rPr>
              <a:t>数据中的异常有两种：一种是随机误差；另一种可能是错误。例如，某一位顾客的身高记录是20米，很明显，这是一个错误</a:t>
            </a:r>
            <a:r>
              <a:rPr lang="zh-CN" altLang="en-US" sz="2800" dirty="0">
                <a:latin typeface="宋体" charset="0"/>
                <a:ea typeface="宋体" charset="0"/>
                <a:cs typeface="宋体" charset="0"/>
                <a:sym typeface="+mn-ea"/>
              </a:rPr>
              <a:t>。</a:t>
            </a:r>
            <a:endParaRPr sz="2800" dirty="0">
              <a:latin typeface="宋体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5559" y="266946"/>
            <a:ext cx="4950598" cy="505992"/>
          </a:xfrm>
          <a:prstGeom prst="rect">
            <a:avLst/>
          </a:prstGeom>
        </p:spPr>
        <p:txBody>
          <a:bodyPr lIns="0" tIns="60946" rIns="0" bIns="60946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lvl="0" algn="l"/>
            <a:r>
              <a:rPr lang="en-US" altLang="zh-CN" sz="2400" b="1" dirty="0">
                <a:solidFill>
                  <a:schemeClr val="tx1"/>
                </a:solidFill>
                <a:latin typeface="+mj-lt"/>
                <a:ea typeface="微软雅黑" charset="-122"/>
                <a:cs typeface="+mj-lt"/>
                <a:sym typeface="+mn-lt"/>
              </a:rPr>
              <a:t>7.1 </a:t>
            </a:r>
            <a:r>
              <a:rPr sz="2400" b="1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缺失数据的预处理</a:t>
            </a:r>
            <a:endParaRPr lang="zh-CN" altLang="zh-CN" sz="2400" b="1" dirty="0">
              <a:solidFill>
                <a:schemeClr val="tx1"/>
              </a:solidFill>
              <a:latin typeface="+mj-lt"/>
              <a:ea typeface="微软雅黑" charset="-122"/>
              <a:cs typeface="+mj-lt"/>
              <a:sym typeface="+mn-ea"/>
            </a:endParaRPr>
          </a:p>
        </p:txBody>
      </p:sp>
      <p:sp>
        <p:nvSpPr>
          <p:cNvPr id="3" name="TextBox 17"/>
          <p:cNvSpPr txBox="1"/>
          <p:nvPr/>
        </p:nvSpPr>
        <p:spPr>
          <a:xfrm>
            <a:off x="1026795" y="1259840"/>
            <a:ext cx="10137775" cy="22453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l"/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缺失数据表示数据</a:t>
            </a:r>
            <a:r>
              <a:rPr sz="2800" dirty="0" err="1">
                <a:solidFill>
                  <a:srgbClr val="FF0000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不完整</a:t>
            </a:r>
            <a:r>
              <a:rPr sz="2800" dirty="0" err="1">
                <a:latin typeface="宋体" charset="0"/>
                <a:ea typeface="宋体" charset="0"/>
                <a:cs typeface="宋体" charset="0"/>
                <a:sym typeface="+mn-ea"/>
              </a:rPr>
              <a:t>，因而无法完成相关匹配和计算，如信息统计中年龄和性别丢失的情况</a:t>
            </a:r>
            <a:r>
              <a:rPr sz="2800" dirty="0">
                <a:latin typeface="宋体" charset="0"/>
                <a:ea typeface="宋体" charset="0"/>
                <a:cs typeface="宋体" charset="0"/>
                <a:sym typeface="+mn-ea"/>
              </a:rPr>
              <a:t>。</a:t>
            </a:r>
            <a:endParaRPr sz="2800" dirty="0">
              <a:latin typeface="宋体" charset="0"/>
              <a:ea typeface="宋体" charset="0"/>
              <a:cs typeface="宋体" charset="0"/>
              <a:sym typeface="+mn-ea"/>
            </a:endParaRPr>
          </a:p>
          <a:p>
            <a:pPr algn="l"/>
            <a:endParaRPr sz="2800" dirty="0">
              <a:latin typeface="宋体" charset="0"/>
              <a:ea typeface="宋体" charset="0"/>
              <a:cs typeface="宋体" charset="0"/>
              <a:sym typeface="+mn-ea"/>
            </a:endParaRPr>
          </a:p>
          <a:p>
            <a:pPr algn="l"/>
            <a:r>
              <a:rPr sz="2800" dirty="0">
                <a:latin typeface="宋体" charset="0"/>
                <a:ea typeface="宋体" charset="0"/>
                <a:cs typeface="宋体" charset="0"/>
                <a:sym typeface="+mn-ea"/>
              </a:rPr>
              <a:t>缺失数据的处理主要有4种方式：</a:t>
            </a:r>
            <a:r>
              <a:rPr sz="2800" dirty="0">
                <a:solidFill>
                  <a:srgbClr val="FF0000"/>
                </a:solidFill>
                <a:latin typeface="宋体" charset="0"/>
                <a:ea typeface="宋体" charset="0"/>
                <a:cs typeface="宋体" charset="0"/>
                <a:sym typeface="+mn-ea"/>
              </a:rPr>
              <a:t>均值补差、利用同类均值补差</a:t>
            </a:r>
            <a:r>
              <a:rPr sz="2800" dirty="0">
                <a:latin typeface="宋体" charset="0"/>
                <a:ea typeface="宋体" charset="0"/>
                <a:cs typeface="宋体" charset="0"/>
                <a:sym typeface="+mn-ea"/>
              </a:rPr>
              <a:t>、极大似然估计、多重补差。</a:t>
            </a:r>
            <a:endParaRPr sz="2800" dirty="0">
              <a:latin typeface="宋体" charset="0"/>
              <a:ea typeface="宋体" charset="0"/>
              <a:cs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5559" y="266946"/>
            <a:ext cx="4950598" cy="505992"/>
          </a:xfrm>
          <a:prstGeom prst="rect">
            <a:avLst/>
          </a:prstGeom>
        </p:spPr>
        <p:txBody>
          <a:bodyPr lIns="0" tIns="60946" rIns="0" bIns="60946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lvl="0" algn="l"/>
            <a:r>
              <a:rPr lang="en-US" altLang="zh-CN" sz="2400" b="1" dirty="0">
                <a:solidFill>
                  <a:schemeClr val="tx1"/>
                </a:solidFill>
                <a:latin typeface="+mj-lt"/>
                <a:ea typeface="微软雅黑" charset="-122"/>
                <a:cs typeface="+mj-lt"/>
                <a:sym typeface="+mn-lt"/>
              </a:rPr>
              <a:t>7.2 </a:t>
            </a:r>
            <a:r>
              <a:rPr lang="zh-CN" sz="2400" b="1" dirty="0">
                <a:solidFill>
                  <a:schemeClr val="tx1"/>
                </a:solidFill>
                <a:latin typeface="+mj-lt"/>
                <a:cs typeface="+mj-lt"/>
                <a:sym typeface="+mn-ea"/>
              </a:rPr>
              <a:t>特征选择</a:t>
            </a:r>
            <a:endParaRPr lang="zh-CN" altLang="zh-CN" sz="2400" b="1" dirty="0">
              <a:solidFill>
                <a:schemeClr val="tx1"/>
              </a:solidFill>
              <a:latin typeface="+mj-lt"/>
              <a:ea typeface="微软雅黑" charset="-122"/>
              <a:cs typeface="+mj-lt"/>
              <a:sym typeface="+mn-ea"/>
            </a:endParaRPr>
          </a:p>
        </p:txBody>
      </p:sp>
      <p:sp>
        <p:nvSpPr>
          <p:cNvPr id="5" name="TextBox 17"/>
          <p:cNvSpPr txBox="1"/>
          <p:nvPr/>
        </p:nvSpPr>
        <p:spPr>
          <a:xfrm>
            <a:off x="1026795" y="1259840"/>
            <a:ext cx="1013777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l">
              <a:buClrTx/>
              <a:buSzTx/>
            </a:pPr>
            <a:r>
              <a:rPr lang="zh-CN" sz="2800" dirty="0">
                <a:latin typeface="宋体" charset="0"/>
                <a:ea typeface="宋体" charset="0"/>
                <a:sym typeface="+mn-ea"/>
              </a:rPr>
              <a:t>特征选择指根据一定的规则和经验，直接在原有的维度中挑选一部分参与到计算和建模过程，用选择的特征代替所有特征，不改变原有特征，也不产生新的特征值。</a:t>
            </a:r>
            <a:endParaRPr sz="2800" dirty="0">
              <a:latin typeface="宋体" charset="0"/>
              <a:ea typeface="宋体" charset="0"/>
              <a:cs typeface="仿宋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3"/>
          <p:cNvSpPr>
            <a:spLocks noChangeArrowheads="1"/>
          </p:cNvSpPr>
          <p:nvPr/>
        </p:nvSpPr>
        <p:spPr bwMode="auto">
          <a:xfrm>
            <a:off x="952500" y="1283335"/>
            <a:ext cx="10483850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Min-Max</a:t>
            </a:r>
            <a:r>
              <a:rPr lang="zh-CN" altLang="zh-CN" sz="280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规范化方法对被转换数据进行一种</a:t>
            </a:r>
            <a:r>
              <a:rPr lang="zh-CN" altLang="zh-CN" sz="2800">
                <a:solidFill>
                  <a:srgbClr val="FF0000"/>
                </a:solidFill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线性转换</a:t>
            </a:r>
            <a:r>
              <a:rPr lang="zh-CN" altLang="zh-CN" sz="280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，其转换公式如下：</a:t>
            </a:r>
            <a:endParaRPr lang="zh-CN" altLang="zh-CN" sz="280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x=</a:t>
            </a:r>
            <a:r>
              <a:rPr lang="zh-CN" altLang="zh-CN" sz="280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（待转换属性值</a:t>
            </a:r>
            <a:r>
              <a:rPr lang="en-US" altLang="zh-CN" sz="280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−</a:t>
            </a:r>
            <a:r>
              <a:rPr lang="zh-CN" altLang="zh-CN" sz="280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属性最小值）</a:t>
            </a:r>
            <a:r>
              <a:rPr lang="en-US" altLang="zh-CN" sz="280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/</a:t>
            </a:r>
            <a:r>
              <a:rPr lang="zh-CN" altLang="zh-CN" sz="280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（属性最大值</a:t>
            </a:r>
            <a:r>
              <a:rPr lang="en-US" altLang="zh-CN" sz="280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−</a:t>
            </a:r>
            <a:r>
              <a:rPr lang="zh-CN" altLang="zh-CN" sz="280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属性最小值）</a:t>
            </a:r>
            <a:endParaRPr lang="zh-CN" altLang="zh-CN" sz="280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sp>
        <p:nvSpPr>
          <p:cNvPr id="31" name="Title 1"/>
          <p:cNvSpPr txBox="1"/>
          <p:nvPr/>
        </p:nvSpPr>
        <p:spPr>
          <a:xfrm>
            <a:off x="1145559" y="266946"/>
            <a:ext cx="4950598" cy="505992"/>
          </a:xfrm>
          <a:prstGeom prst="rect">
            <a:avLst/>
          </a:prstGeom>
        </p:spPr>
        <p:txBody>
          <a:bodyPr lIns="0" tIns="60946" rIns="0" bIns="60946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lvl="0" algn="l"/>
            <a:r>
              <a:rPr lang="en-US" altLang="zh-CN" sz="2400" b="1" dirty="0">
                <a:solidFill>
                  <a:schemeClr val="tx1"/>
                </a:solidFill>
                <a:latin typeface="+mj-lt"/>
                <a:ea typeface="微软雅黑" charset="0"/>
                <a:cs typeface="+mj-lt"/>
                <a:sym typeface="+mn-lt"/>
              </a:rPr>
              <a:t>7.3 </a:t>
            </a:r>
            <a:r>
              <a:rPr lang="zh-CN" altLang="zh-CN" sz="2400" b="1" dirty="0">
                <a:solidFill>
                  <a:schemeClr val="tx1"/>
                </a:solidFill>
                <a:latin typeface="+mj-lt"/>
                <a:ea typeface="+mj-lt"/>
                <a:cs typeface="+mj-lt"/>
                <a:sym typeface="+mn-ea"/>
              </a:rPr>
              <a:t>规范化处理</a:t>
            </a:r>
            <a:r>
              <a:rPr lang="en-US" altLang="zh-CN" sz="2400" b="1" dirty="0">
                <a:solidFill>
                  <a:schemeClr val="tx1"/>
                </a:solidFill>
                <a:latin typeface="+mj-lt"/>
                <a:ea typeface="微软雅黑" charset="0"/>
                <a:cs typeface="+mj-lt"/>
                <a:sym typeface="+mn-lt"/>
              </a:rPr>
              <a:t> </a:t>
            </a:r>
            <a:endParaRPr lang="en-US" altLang="zh-CN" sz="2400" b="1" dirty="0">
              <a:solidFill>
                <a:schemeClr val="tx1"/>
              </a:solidFill>
              <a:latin typeface="+mj-lt"/>
              <a:ea typeface="微软雅黑" charset="0"/>
              <a:cs typeface="+mj-lt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3"/>
          <p:cNvSpPr>
            <a:spLocks noChangeArrowheads="1"/>
          </p:cNvSpPr>
          <p:nvPr/>
        </p:nvSpPr>
        <p:spPr bwMode="auto">
          <a:xfrm>
            <a:off x="1051560" y="1405255"/>
            <a:ext cx="10296525" cy="224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例如，假设属性的最大值和最小值分别是</a:t>
            </a:r>
            <a:r>
              <a:rPr lang="en-US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87000</a:t>
            </a:r>
            <a:r>
              <a:rPr lang="zh-CN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元和</a:t>
            </a:r>
            <a:r>
              <a:rPr lang="en-US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11000</a:t>
            </a:r>
            <a:r>
              <a:rPr lang="zh-CN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元，现在需要利用</a:t>
            </a:r>
            <a:r>
              <a:rPr lang="en-US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Min-Max</a:t>
            </a:r>
            <a:r>
              <a:rPr lang="zh-CN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规范化方法，将“顾客收入”属性的值映射到</a:t>
            </a:r>
            <a:r>
              <a:rPr lang="en-US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0~1 </a:t>
            </a:r>
            <a:r>
              <a:rPr lang="zh-CN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的范围内，则“顾客收入”属性的值为</a:t>
            </a:r>
            <a:r>
              <a:rPr lang="en-US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72400</a:t>
            </a:r>
            <a:r>
              <a:rPr lang="zh-CN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元时，对应的转换结果如下：</a:t>
            </a:r>
            <a:endParaRPr lang="zh-CN" altLang="zh-CN" sz="28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Times New Roman Regular" panose="02020603050405020304" charset="0"/>
                <a:ea typeface="宋体" charset="0"/>
                <a:cs typeface="Times New Roman Regular" panose="02020603050405020304" charset="0"/>
              </a:rPr>
              <a:t>(72400−11000)/(87000−11000) = 0.808</a:t>
            </a:r>
            <a:endParaRPr lang="zh-CN" altLang="zh-CN" sz="2800" dirty="0">
              <a:latin typeface="Times New Roman Regular" panose="02020603050405020304" charset="0"/>
              <a:ea typeface="宋体" charset="0"/>
              <a:cs typeface="Times New Roman Regular" panose="02020603050405020304" charset="0"/>
            </a:endParaRPr>
          </a:p>
        </p:txBody>
      </p:sp>
      <p:sp>
        <p:nvSpPr>
          <p:cNvPr id="31" name="Title 1"/>
          <p:cNvSpPr txBox="1"/>
          <p:nvPr/>
        </p:nvSpPr>
        <p:spPr>
          <a:xfrm>
            <a:off x="1145559" y="266946"/>
            <a:ext cx="4950598" cy="505992"/>
          </a:xfrm>
          <a:prstGeom prst="rect">
            <a:avLst/>
          </a:prstGeom>
        </p:spPr>
        <p:txBody>
          <a:bodyPr lIns="0" tIns="60946" rIns="0" bIns="60946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lvl="0" algn="l"/>
            <a:r>
              <a:rPr lang="en-US" altLang="zh-CN" sz="2400" b="1" dirty="0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  <a:sym typeface="+mn-lt"/>
              </a:rPr>
              <a:t>7.4 </a:t>
            </a:r>
            <a:r>
              <a:rPr lang="en-US" altLang="zh-CN" sz="2400" b="1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  <a:sym typeface="+mn-ea"/>
              </a:rPr>
              <a:t>Min-Max</a:t>
            </a:r>
            <a:r>
              <a:rPr lang="zh-CN" altLang="zh-CN" sz="2400" b="1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  <a:sym typeface="+mn-ea"/>
              </a:rPr>
              <a:t>规范化</a:t>
            </a:r>
            <a:r>
              <a:rPr lang="en-US" altLang="zh-CN" sz="2400" b="1" dirty="0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  <a:sym typeface="+mn-lt"/>
              </a:rPr>
              <a:t> </a:t>
            </a:r>
            <a:endParaRPr lang="en-US" altLang="zh-CN" sz="2400" b="1" dirty="0">
              <a:solidFill>
                <a:schemeClr val="tx1"/>
              </a:solidFill>
              <a:latin typeface="微软雅黑" charset="0"/>
              <a:ea typeface="微软雅黑" charset="0"/>
              <a:cs typeface="微软雅黑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">
        <p14:flip dir="r"/>
      </p:transition>
    </mc:Choice>
    <mc:Fallback>
      <p:transition spd="slow" advTm="3000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ud0ofpxa">
      <a:majorFont>
        <a:latin typeface="字魂105号-简雅黑"/>
        <a:ea typeface="字魂105号-简雅黑"/>
        <a:cs typeface=""/>
      </a:majorFont>
      <a:minorFont>
        <a:latin typeface="字魂105号-简雅黑"/>
        <a:ea typeface="字魂105号-简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charset="-122"/>
            <a:ea typeface="微软雅黑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</Words>
  <Application>WPS 表格</Application>
  <PresentationFormat>宽屏</PresentationFormat>
  <Paragraphs>40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汉仪旗黑</vt:lpstr>
      <vt:lpstr>汉仪书宋二KW</vt:lpstr>
      <vt:lpstr>思源黑体 CN Bold</vt:lpstr>
      <vt:lpstr>汉仪中黑KW</vt:lpstr>
      <vt:lpstr>思源黑体 CN Medium</vt:lpstr>
      <vt:lpstr>Calibri</vt:lpstr>
      <vt:lpstr>Helvetica Neue</vt:lpstr>
      <vt:lpstr>宋体</vt:lpstr>
      <vt:lpstr>U.S. 101</vt:lpstr>
      <vt:lpstr>Roboto</vt:lpstr>
      <vt:lpstr>Open Sans Light</vt:lpstr>
      <vt:lpstr>苹方-简</vt:lpstr>
      <vt:lpstr>仿宋</vt:lpstr>
      <vt:lpstr>Times New Roman Regular</vt:lpstr>
      <vt:lpstr>微软雅黑</vt:lpstr>
      <vt:lpstr>Arial Unicode MS</vt:lpstr>
      <vt:lpstr>字魂105号-简雅黑</vt:lpstr>
      <vt:lpstr>方正仿宋_GBK</vt:lpstr>
      <vt:lpstr>Office 主题​​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litian</dc:creator>
  <cp:lastModifiedBy>芥子</cp:lastModifiedBy>
  <cp:revision>13</cp:revision>
  <dcterms:created xsi:type="dcterms:W3CDTF">2023-03-19T16:20:53Z</dcterms:created>
  <dcterms:modified xsi:type="dcterms:W3CDTF">2023-03-19T16:20:53Z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2052-5.2.1.7798</vt:lpwstr>
  </property>
  <property fmtid="{D5CDD505-2E9C-101B-9397-08002B2CF9AE}" pid="3" name="ICV">
    <vt:lpwstr>5253707F713AA7BC1C2C176456A57E71_41</vt:lpwstr>
  </property>
</Properties>
</file>